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8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9" r:id="rId21"/>
    <p:sldId id="280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75" r:id="rId3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9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63480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3987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20565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03552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701119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1778960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748474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5169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097790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70058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872850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5D56-FEF7-4665-9504-2B43A0D7248F}" type="datetimeFigureOut">
              <a:rPr lang="tr-TR" smtClean="0"/>
              <a:t>28.05.2019</a:t>
            </a:fld>
            <a:endParaRPr lang="tr-TR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23DA5-0C05-4F88-B561-6B6FA2269EA0}" type="slidenum">
              <a:rPr lang="tr-TR" smtClean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4615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44537"/>
          </a:xfrm>
        </p:spPr>
        <p:txBody>
          <a:bodyPr>
            <a:normAutofit fontScale="90000"/>
          </a:bodyPr>
          <a:lstStyle/>
          <a:p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BULANIK MANTIK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1955800"/>
            <a:ext cx="9144000" cy="3302000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fi-FI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“Bulanık” </a:t>
            </a: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kelimesi, “kesin (net) olmayan, karışık, </a:t>
            </a:r>
            <a:r>
              <a:rPr lang="fi-FI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belli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belirsiz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şeklinde tanımlanabilir.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s-E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Bulanıklık” </a:t>
            </a:r>
            <a:r>
              <a:rPr lang="es-E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ise net olmama durumudur ve bir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belirsizlik çeşididir.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Birçok </a:t>
            </a:r>
            <a:r>
              <a:rPr lang="tr-TR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belirsizlik çeşidinden bahsedebiliriz</a:t>
            </a:r>
            <a:r>
              <a:rPr lang="tr-TR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Numaralı gözlük takanın gözlüğünü çıkardığında gördüğü</a:t>
            </a: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manzara bulanık bir belirsizlikken, ‘yüz’ tabirini kullanıp hiçbir</a:t>
            </a: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yan açıklama yapmama çok anlamdan kaynaklanan bir</a:t>
            </a: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belirsizliği gösterir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Yine ‘bir adam’ derken sayıca bir olmakla beraber kim olduğu</a:t>
            </a: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belli olmayan bir adamdan bahsetmek de belirsizlik ifade</a:t>
            </a:r>
          </a:p>
          <a:p>
            <a:pPr lvl="1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eden bir durumdur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462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indent="-342900"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Birçok belirsizlik çeşidinden bahsedebiliriz.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Numaralı gözlük takanın gözlüğünü çıkardığında gördüğü manzara bulanık bir belirsizlikken, ‘yüz’ tabirini kullanıp hiçbir yan açıklama yapmama çok anlamdan kaynaklanan bir belirsizliği gösterir.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tr-TR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Yine ‘bir adam’ derken sayıca bir olmakla beraber kim olduğu belli olmayan bir adamdan bahsetmek de belirsizlik ifade eden bir durumdur           </a:t>
            </a:r>
          </a:p>
          <a:p>
            <a:pPr algn="just"/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54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mantık (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Fuzzy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Logic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kavramı, ilk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kez 1965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 te Prof.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Lotfi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A.Zadeh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’in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makalesiyle duyulmuştur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mantık, belirsizliklerin anlatımı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belirsizliklerle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çalışılabilmesi için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kurulmuş bir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matematik düzendir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mantık, akıl yürütme mantığıdır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 belirsizlik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ortamında değerlendirme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yaparak yaklaşık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sonuç elde etmeyi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518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BULANIK SİSTEM VE ÇALIŞMA YAPISI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Sistem; çoklu girdileri, kural tabanı ve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çıkarım birimi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ile işleyerek çıktı haline dönüşmesini sağlar.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360" y="3114675"/>
            <a:ext cx="12405360" cy="374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BULANIK SİSTEMİN ÖĞELERİ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Tabanı :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Kural tablosunun yer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aldığı, verilerin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saklandığı kısım</a:t>
            </a:r>
          </a:p>
          <a:p>
            <a:pPr algn="just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Bulanıklaştırma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Birimi: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Kesin değerleri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üyelik fonksiyonu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yardımıyla bulanık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değerlere dönüştürür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Çıkarım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Birimi: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Girişler ve kurallardan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sonuç çıkarır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Durulaştırma </a:t>
            </a:r>
            <a:r>
              <a:rPr lang="tr-TR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Birimi: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sonuçları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sayısal(kesin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değerlere dönüştürür.</a:t>
            </a:r>
          </a:p>
        </p:txBody>
      </p:sp>
    </p:spTree>
    <p:extLst>
      <p:ext uri="{BB962C8B-B14F-4D97-AF65-F5344CB8AC3E}">
        <p14:creationId xmlns:p14="http://schemas.microsoft.com/office/powerpoint/2010/main" val="247374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BİLGİ TABANI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3916679"/>
            <a:ext cx="10515600" cy="2260283"/>
          </a:xfrm>
        </p:spPr>
        <p:txBody>
          <a:bodyPr>
            <a:normAutofit/>
          </a:bodyPr>
          <a:lstStyle/>
          <a:p>
            <a:pPr algn="just"/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Eğer ışık kırmızı ve hız yüksek ise fren yap</a:t>
            </a:r>
          </a:p>
          <a:p>
            <a:pPr algn="just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Eğer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ışık kırmızı, hız düşük ve kavşak uzak ise hızı koru</a:t>
            </a:r>
          </a:p>
          <a:p>
            <a:pPr algn="just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Eğer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ışık sarı, hız orta ve kavşak uzak ise fren </a:t>
            </a:r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yap</a:t>
            </a:r>
          </a:p>
          <a:p>
            <a:pPr algn="just"/>
            <a:r>
              <a:rPr lang="tr-TR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Eğer </a:t>
            </a:r>
            <a:r>
              <a:rPr lang="tr-TR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ışık yeşil, hız çok düşük ve kavşak çok yakın ise hızlan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044" y="1690688"/>
            <a:ext cx="8501915" cy="1844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95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DURULAŞTIRMA(DEFUZZİFİCATİON) YÖNTEMLERİ</a:t>
            </a:r>
            <a:endParaRPr lang="tr-TR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" name="Resi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5167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5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944880" y="365125"/>
            <a:ext cx="10515600" cy="1325563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 KULLANILIR?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Belirsizliği ifade edebilmemizi sağlar.</a:t>
            </a:r>
          </a:p>
          <a:p>
            <a:r>
              <a:rPr lang="tr-T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Doğal </a:t>
            </a:r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dil üzerine kuruludur.</a:t>
            </a:r>
          </a:p>
          <a:p>
            <a:r>
              <a:rPr lang="tr-T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Esneklik </a:t>
            </a:r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  <a:p>
            <a:r>
              <a:rPr lang="tr-TR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Lineer </a:t>
            </a:r>
            <a:r>
              <a:rPr lang="tr-TR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olmayan fonksiyonları da modelleyebilir</a:t>
            </a:r>
          </a:p>
        </p:txBody>
      </p:sp>
    </p:spTree>
    <p:extLst>
      <p:ext uri="{BB962C8B-B14F-4D97-AF65-F5344CB8AC3E}">
        <p14:creationId xmlns:p14="http://schemas.microsoft.com/office/powerpoint/2010/main" val="5737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ALANLARI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Otomatik Kontrol Sistemleri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nb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ilgi 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Sistemleri, Uzman Sistemler, Kontrol Sistemleri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Görüntü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İşleme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Optimizasyon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nn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Yönetim </a:t>
            </a:r>
            <a:r>
              <a:rPr lang="nn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Karar Destek Sistemleri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Ekonomi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Finans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Biyoloji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Tıp Bilimi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Çevre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Bilimi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Mühendislik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 Bilgisayar Bilimleri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Araştırma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Çalışmaları, Veri Madenciliği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Psikoloji</a:t>
            </a: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Kontrol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Sistemler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…….</a:t>
            </a: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2331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ÖRNEKLERİ</a:t>
            </a:r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3886722"/>
              </p:ext>
            </p:extLst>
          </p:nvPr>
        </p:nvGraphicFramePr>
        <p:xfrm>
          <a:off x="838200" y="1825625"/>
          <a:ext cx="10515600" cy="80905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/>
                <a:gridCol w="5257800"/>
              </a:tblGrid>
              <a:tr h="370840">
                <a:tc>
                  <a:txBody>
                    <a:bodyPr/>
                    <a:lstStyle/>
                    <a:p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r-TR" sz="18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SLR Fotoğraf Makinesi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Ekranda birkaç obje olması durumunda en iyi </a:t>
                      </a:r>
                      <a:r>
                        <a:rPr lang="tr-TR" sz="1800" b="0" i="0" u="none" strike="noStrike" kern="1200" baseline="0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fokusu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ve</a:t>
                      </a:r>
                    </a:p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aydınlatmayı belirler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58215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Video Kayıt Cihazı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Cihazın elle tutulması nedeniyle çekim sırasında oluşan</a:t>
                      </a:r>
                    </a:p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sarsıntıları ortadan kaldırır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Çamaşır Makinesi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Çamaşırın kirliliğini, ağırlığını, kumaş cinsini sezer, ona göre</a:t>
                      </a:r>
                    </a:p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yıkama programını seçer.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Elektrik Süpürgesi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Yerin durumuna ve kirliliğine göre motor gücünü ayarlar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 </a:t>
                      </a:r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Isıtıcısı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Kullanılan suyun miktar ve sıcaklığına göre ısıtmayı ayarlar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Klima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Ortam koşullarını değerlendirerek en iyi çalışma durumunu</a:t>
                      </a:r>
                    </a:p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algılar, odaya birisi girerse soğutmayı arttırır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3340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ABS Fren Sistemi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Tekerleklerin kilitlenmeden frenlenmesini sağlar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Metro Sistemi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Hızlanma ve yavaşlamayı ayarlayarak rahat bir yolculuk</a:t>
                      </a:r>
                    </a:p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sağlanmasının yanı sıra durma konumunu iyi ayarlar, güçten</a:t>
                      </a:r>
                    </a:p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tasarruf sağlar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Çimento Sanayi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Değirmende ısı ve oksijen oranı denetimi yapar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Televizyon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sz="1800" b="0" i="0" u="none" strike="noStrike" kern="1200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Ekran kontrastını, parlaklığını ve rengini ayarlar</a:t>
                      </a:r>
                      <a:endParaRPr lang="tr-TR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74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Günlük hayatta olduğu gibi belirsiz, zamanla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değişen, </a:t>
            </a:r>
            <a:r>
              <a:rPr lang="nb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karmaşık</a:t>
            </a:r>
            <a:r>
              <a:rPr lang="nb-NO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iyi tanımlanmamış sistemlerin </a:t>
            </a:r>
            <a:r>
              <a:rPr lang="nb-NO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denetimine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basit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çözümler getirir.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mantık, insan düşüncesinin son noktası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değildir, bu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yüzden her alana uygulanabileceği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iddia edilmemelidir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Doğrudan kullanıcı girişlerine ve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kullanıcının deneyimlerinden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yararlanabilmesine olanak sağlar.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Üyelik fonksiyonlarının seçiminde belirli bir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yöntem yoktur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En uygun fonksiyon deneme ile bulunur. Bu </a:t>
            </a:r>
            <a:r>
              <a:rPr lang="tr-TR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 oldukça </a:t>
            </a:r>
            <a:r>
              <a:rPr lang="tr-TR" dirty="0">
                <a:latin typeface="Times New Roman" panose="02020603050405020304" pitchFamily="18" charset="0"/>
                <a:cs typeface="Times New Roman" panose="02020603050405020304" pitchFamily="18" charset="0"/>
              </a:rPr>
              <a:t>uzun bir zaman alabilir</a:t>
            </a:r>
          </a:p>
        </p:txBody>
      </p:sp>
    </p:spTree>
    <p:extLst>
      <p:ext uri="{BB962C8B-B14F-4D97-AF65-F5344CB8AC3E}">
        <p14:creationId xmlns:p14="http://schemas.microsoft.com/office/powerpoint/2010/main" val="380565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743700"/>
          </a:xfrm>
        </p:spPr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FIS EDİTÖR HAKKINDA BİLGİLER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022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883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3348" y="-65881"/>
            <a:ext cx="12594908" cy="7152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1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5240"/>
            <a:ext cx="12192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04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0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88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36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11240" y="0"/>
            <a:ext cx="6080760" cy="6858000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1112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4452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/>
          <a:p>
            <a:pPr algn="ctr"/>
            <a:r>
              <a:rPr lang="tr-TR" sz="8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</a:t>
            </a:r>
            <a:endParaRPr lang="tr-TR" sz="8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2372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7B8BBE22-4138-45E3-BDE7-283C094EE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6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C5886D0D-DEC6-4FD6-B8D5-51A362F906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79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C01498B4-96CC-41D8-AEC0-ED66E47462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063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580901CD-1B0B-44CA-A39F-8824B1209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72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B68AE3C4-4215-45EE-90CD-09728EA4C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9759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EE3D1D39-54DD-4B74-BF42-F1B80F6534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60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="" xmlns:a16="http://schemas.microsoft.com/office/drawing/2014/main" id="{9846D3DC-B04B-4131-B3C8-3CC592D79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14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MATEMATİKSEL ALGORİTMASI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78375"/>
          </a:xfrm>
        </p:spPr>
        <p:txBody>
          <a:bodyPr>
            <a:noAutofit/>
          </a:bodyPr>
          <a:lstStyle/>
          <a:p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Bir su dolum istasyonunda 1 m yüksekliğindeki damacanaları doldurma ustası musluğu el ile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ayarlamak suretiyle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doldurmaktadır. Ustanın damacanayı doldurmak için uyguladığı yönteme göre damacana boş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iken musluk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%100 oranında tam açık, damacana yarıya kadar doluyken musluk %50 oranında açık,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damacana tam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doluyken Musluk %100 kapalı olacaktır. Musluğun açıklık durumu ve damacananın 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doluluk oranlarının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bulanık üyelik fonksiyonları ile nasıl temsil edileceği aşağıda verilen çizelgede açıklanmıştır</a:t>
            </a: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Damacananın durumu Musluğun durumu Üyelik fonksiyonu</a:t>
            </a:r>
          </a:p>
          <a:p>
            <a:pPr marL="0" indent="0" algn="ctr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 : Boş TA : Tam Açık Alt sınır üçgen</a:t>
            </a:r>
          </a:p>
          <a:p>
            <a:pPr marL="0" indent="0" algn="ctr">
              <a:buNone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YD : Yarı Dolu YA : Yarı Açık Ara değer üçgen</a:t>
            </a:r>
          </a:p>
          <a:p>
            <a:pPr marL="0" indent="0" algn="ctr">
              <a:buNone/>
            </a:pP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TD : Tam Dolu TK : Tam Kapalı Üst sınır üçgen</a:t>
            </a:r>
            <a:endParaRPr lang="tr-TR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Damacana </a:t>
            </a:r>
            <a:r>
              <a:rPr lang="tr-T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%20 oranında doluysa, musluğun açıklık durumu ne olmalıdır?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685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032500" cy="6858000"/>
          </a:xfrm>
          <a:prstGeom prst="rect">
            <a:avLst/>
          </a:prstGeom>
        </p:spPr>
      </p:pic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867400" y="0"/>
            <a:ext cx="6324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396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HAZIRLAYANLAR</a:t>
            </a:r>
            <a:endParaRPr lang="tr-TR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anose="05000000000000000000" pitchFamily="2" charset="2"/>
              <a:buChar char="Ø"/>
            </a:pPr>
            <a:r>
              <a:rPr lang="tr-TR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ÖZLEM YILMAZER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tr-TR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BURCU KARAÇORAK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tr-TR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AYGÜL GİDER</a:t>
            </a:r>
          </a:p>
          <a:p>
            <a:pPr>
              <a:buFont typeface="Wingdings" panose="05000000000000000000" pitchFamily="2" charset="2"/>
              <a:buChar char="Ø"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1123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</TotalTime>
  <Words>716</Words>
  <Application>Microsoft Office PowerPoint</Application>
  <PresentationFormat>Geniş ekran</PresentationFormat>
  <Paragraphs>95</Paragraphs>
  <Slides>29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</vt:lpstr>
      <vt:lpstr>Office Teması</vt:lpstr>
      <vt:lpstr>BULANIK MANTIK</vt:lpstr>
      <vt:lpstr>PowerPoint Sunusu</vt:lpstr>
      <vt:lpstr>PowerPoint Sunusu</vt:lpstr>
      <vt:lpstr>BULANIK SİSTEM VE ÇALIŞMA YAPISI</vt:lpstr>
      <vt:lpstr>BULANIK SİSTEMİN ÖĞELERİ</vt:lpstr>
      <vt:lpstr>BİLGİ TABANI</vt:lpstr>
      <vt:lpstr>DURULAŞTIRMA(DEFUZZİFİCATİON) YÖNTEMLERİ</vt:lpstr>
      <vt:lpstr>NEDEN KULLANILIR?</vt:lpstr>
      <vt:lpstr>UYGULAMA ALANLARI</vt:lpstr>
      <vt:lpstr>UYGULAMA ÖRNEKLERİ</vt:lpstr>
      <vt:lpstr>SONUÇLAR</vt:lpstr>
      <vt:lpstr>FIS EDİTÖR HAKKINDA BİLGİLER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ÖRNEK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MATEMATİKSEL ALGORİTMASI</vt:lpstr>
      <vt:lpstr>PowerPoint Sunusu</vt:lpstr>
      <vt:lpstr>HAZIRLAYANLAR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BULANIK MANTIK</dc:title>
  <dc:creator>ADA KIZI</dc:creator>
  <cp:lastModifiedBy>ADA KIZI</cp:lastModifiedBy>
  <cp:revision>13</cp:revision>
  <dcterms:created xsi:type="dcterms:W3CDTF">2019-05-28T12:37:37Z</dcterms:created>
  <dcterms:modified xsi:type="dcterms:W3CDTF">2019-05-28T14:37:11Z</dcterms:modified>
</cp:coreProperties>
</file>